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8" r:id="rId6"/>
    <p:sldId id="289" r:id="rId7"/>
    <p:sldId id="292" r:id="rId8"/>
    <p:sldId id="295" r:id="rId9"/>
    <p:sldId id="294" r:id="rId10"/>
    <p:sldId id="300" r:id="rId11"/>
    <p:sldId id="301" r:id="rId12"/>
    <p:sldId id="299" r:id="rId13"/>
    <p:sldId id="303" r:id="rId14"/>
    <p:sldId id="297" r:id="rId15"/>
    <p:sldId id="298" r:id="rId16"/>
  </p:sldIdLst>
  <p:sldSz cx="12188825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2880">
          <p15:clr>
            <a:srgbClr val="A4A3A4"/>
          </p15:clr>
        </p15:guide>
        <p15:guide id="5" orient="horz" pos="3216">
          <p15:clr>
            <a:srgbClr val="A4A3A4"/>
          </p15:clr>
        </p15:guide>
        <p15:guide id="6" orient="horz" pos="816">
          <p15:clr>
            <a:srgbClr val="A4A3A4"/>
          </p15:clr>
        </p15:guide>
        <p15:guide id="7" orient="horz" pos="175">
          <p15:clr>
            <a:srgbClr val="A4A3A4"/>
          </p15:clr>
        </p15:guide>
        <p15:guide id="8" pos="3839">
          <p15:clr>
            <a:srgbClr val="A4A3A4"/>
          </p15:clr>
        </p15:guide>
        <p15:guide id="9" pos="959">
          <p15:clr>
            <a:srgbClr val="A4A3A4"/>
          </p15:clr>
        </p15:guide>
        <p15:guide id="10" pos="6719">
          <p15:clr>
            <a:srgbClr val="A4A3A4"/>
          </p15:clr>
        </p15:guide>
        <p15:guide id="11" pos="6143">
          <p15:clr>
            <a:srgbClr val="A4A3A4"/>
          </p15:clr>
        </p15:guide>
        <p15:guide id="12" pos="28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1C0809-4856-443F-BAAF-DBFFB8257212}" v="9" dt="2020-07-31T11:03:23.565"/>
  </p1510:revLst>
</p1510:revInfo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163" autoAdjust="0"/>
  </p:normalViewPr>
  <p:slideViewPr>
    <p:cSldViewPr>
      <p:cViewPr varScale="1">
        <p:scale>
          <a:sx n="109" d="100"/>
          <a:sy n="109" d="100"/>
        </p:scale>
        <p:origin x="672" y="114"/>
      </p:cViewPr>
      <p:guideLst>
        <p:guide orient="horz" pos="2160"/>
        <p:guide orient="horz" pos="1200"/>
        <p:guide orient="horz" pos="3888"/>
        <p:guide orient="horz" pos="2880"/>
        <p:guide orient="horz" pos="3216"/>
        <p:guide orient="horz" pos="816"/>
        <p:guide orient="horz" pos="175"/>
        <p:guide pos="3839"/>
        <p:guide pos="959"/>
        <p:guide pos="6719"/>
        <p:guide pos="6143"/>
        <p:guide pos="2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pPr/>
              <a:t>2/10/2021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pPr/>
              <a:t>2/10/2021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17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78" tIns="46638" rIns="93278" bIns="46638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3278" tIns="46638" rIns="93278" bIns="46638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1015"/>
          </a:xfrm>
          <a:prstGeom prst="rect">
            <a:avLst/>
          </a:prstGeom>
        </p:spPr>
        <p:txBody>
          <a:bodyPr vert="horz" lIns="93278" tIns="46638" rIns="93278" bIns="46638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2A70B-78F2-4DCF-B53B-C990D2FAFB8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77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85518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33C5E-A50F-4321-A52C-7367685B52F7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34169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0452-5EFD-4CD1-A4E1-3831F0D46766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585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ABFD-FDF3-44F9-8904-3142B2331731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576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tx2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038A-7637-4974-88CD-912C9D78ACE0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563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8E35-3F19-4505-A3F3-854949227FC2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59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601E6-C81B-4026-8B16-822700A436A6}" type="datetime1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7442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  <a:solidFill>
            <a:schemeClr val="tx2"/>
          </a:solidFill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031CB-C323-47D8-921D-70F95B91BD33}" type="datetime1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95795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6BAB6-DCE5-4F34-93A1-219329299166}" type="datetime1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8E41A-DDAD-4C1D-BD85-7A4390402769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5766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  <a:solidFill>
            <a:schemeClr val="tx2"/>
          </a:solidFill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  <a:grpFill/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grpFill/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grpFill/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9087-C06E-4B0A-AFC6-B98A02C2AFBE}" type="datetime1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054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47978F2F-0E37-434B-B9D7-8FE71A2E908C}" type="datetime1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Page number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6471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80000"/>
        <a:buFont typeface="Wingdings 3" panose="05040102010807070707" pitchFamily="18" charset="2"/>
        <a:buChar char="u"/>
        <a:defRPr sz="16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apestry.info/security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yfs.info/forums/topic/47249-password-setting-advic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1924" y="2276872"/>
            <a:ext cx="9649072" cy="2408535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  <a:latin typeface="+mn-lt"/>
              </a:rPr>
              <a:t>Tapestry Online Learning Journal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B8F2AF-5A76-400F-9C29-1F39311AE3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804" y="198431"/>
            <a:ext cx="2340285" cy="2340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311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275460"/>
            <a:ext cx="9143998" cy="102076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Reports 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9583" y="1800867"/>
            <a:ext cx="3956794" cy="478167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This allows us to create reports at different times of the year and share these with you</a:t>
            </a:r>
          </a:p>
          <a:p>
            <a:r>
              <a:rPr lang="en-GB" dirty="0">
                <a:solidFill>
                  <a:schemeClr val="tx1"/>
                </a:solidFill>
              </a:rPr>
              <a:t>They may include documents which you can download</a:t>
            </a:r>
          </a:p>
          <a:p>
            <a:r>
              <a:rPr lang="en-GB" dirty="0">
                <a:solidFill>
                  <a:schemeClr val="tx1"/>
                </a:solidFill>
              </a:rPr>
              <a:t>You will also be able to add your own comments to reports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8" name="Picture 7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1B275AF-1154-4EFB-AA0E-EACCE5B09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265" y="1740143"/>
            <a:ext cx="6307096" cy="450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30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7908" y="275460"/>
            <a:ext cx="9143998" cy="102076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Documents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1554" y="1800867"/>
            <a:ext cx="9468542" cy="2448272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This feature allows us to upload our documents and share them with you </a:t>
            </a:r>
          </a:p>
          <a:p>
            <a:r>
              <a:rPr lang="en-GB" dirty="0">
                <a:solidFill>
                  <a:schemeClr val="tx1"/>
                </a:solidFill>
              </a:rPr>
              <a:t>It’s only available on the browser version of Tapestry</a:t>
            </a:r>
          </a:p>
          <a:p>
            <a:r>
              <a:rPr lang="en-GB" dirty="0">
                <a:solidFill>
                  <a:schemeClr val="tx1"/>
                </a:solidFill>
              </a:rPr>
              <a:t>We can organise the documents into folders </a:t>
            </a:r>
          </a:p>
          <a:p>
            <a:r>
              <a:rPr lang="en-GB" dirty="0">
                <a:solidFill>
                  <a:schemeClr val="tx1"/>
                </a:solidFill>
              </a:rPr>
              <a:t>We’ll use this for sharing information like: our policies, our term dates and newsletters</a:t>
            </a:r>
            <a:endParaRPr lang="en-GB" b="1" dirty="0">
              <a:solidFill>
                <a:schemeClr val="accent6"/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AC66C5-6F5B-4E98-B69D-3A0EB06DE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972" y="4451598"/>
            <a:ext cx="8470853" cy="195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83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will you get started?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3" y="1905000"/>
            <a:ext cx="9828583" cy="4267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When your child joins us, we will;</a:t>
            </a:r>
          </a:p>
          <a:p>
            <a:r>
              <a:rPr lang="en-GB" dirty="0">
                <a:solidFill>
                  <a:schemeClr val="tx1"/>
                </a:solidFill>
              </a:rPr>
              <a:t>Ask for your permission to add your child to Tapestry, along with the options for photograph permissions. </a:t>
            </a:r>
          </a:p>
          <a:p>
            <a:r>
              <a:rPr lang="en-GB" dirty="0">
                <a:solidFill>
                  <a:schemeClr val="tx1"/>
                </a:solidFill>
              </a:rPr>
              <a:t>Send you an email directly from Tapestry, inviting you to register. (this may go to your junk, so please check there too)</a:t>
            </a:r>
          </a:p>
          <a:p>
            <a:r>
              <a:rPr lang="en-GB" dirty="0">
                <a:solidFill>
                  <a:schemeClr val="tx1"/>
                </a:solidFill>
              </a:rPr>
              <a:t>Set up your child’s profile on Tapestry, along with a welcome observation so you can see what the information you’ll receive will look like</a:t>
            </a:r>
          </a:p>
        </p:txBody>
      </p:sp>
    </p:spTree>
    <p:extLst>
      <p:ext uri="{BB962C8B-B14F-4D97-AF65-F5344CB8AC3E}">
        <p14:creationId xmlns:p14="http://schemas.microsoft.com/office/powerpoint/2010/main" val="358197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0CC9BC-C7FA-4FC0-917C-3D3AD72A8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2" y="1790458"/>
            <a:ext cx="10116615" cy="4762258"/>
          </a:xfrm>
        </p:spPr>
        <p:txBody>
          <a:bodyPr>
            <a:normAutofit lnSpcReduction="10000"/>
          </a:bodyPr>
          <a:lstStyle/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Tapestry is an online learning journal system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There is an app and browser version available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We can use it to record children’s learning and development using tablet devices and PCs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We will set you up as parents, with your own secure logins so you can view, comment on and add your own observations to your child’s journal. 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When your child leaves, we will export a PDF copy of your child’s journal and a ZIP file including photos and videos for you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dirty="0">
                <a:solidFill>
                  <a:schemeClr val="tx1"/>
                </a:solidFill>
              </a:rPr>
              <a:t>If they move to another setting also using Tapestry, their journal can be transferred across as well as your account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A7BBC10-01CC-4A87-829A-8373C0A2C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What is Tapestry?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7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Why are we using Tapestry?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It creates a two way communication between us (the staff), and you (the parents and carers)</a:t>
            </a:r>
          </a:p>
          <a:p>
            <a:r>
              <a:rPr lang="en-GB" dirty="0">
                <a:solidFill>
                  <a:schemeClr val="tx1"/>
                </a:solidFill>
              </a:rPr>
              <a:t>We can upload media, meaning you can see pictures and videos of what your child is really up to whilst they are with us</a:t>
            </a:r>
          </a:p>
          <a:p>
            <a:r>
              <a:rPr lang="en-GB" dirty="0">
                <a:solidFill>
                  <a:schemeClr val="tx1"/>
                </a:solidFill>
              </a:rPr>
              <a:t>There are greater opportunities to extend your child’s learning at home – you can view next steps, add your own observations and communicate with us whenever you like</a:t>
            </a:r>
          </a:p>
          <a:p>
            <a:r>
              <a:rPr lang="en-GB" dirty="0">
                <a:solidFill>
                  <a:schemeClr val="tx1"/>
                </a:solidFill>
              </a:rPr>
              <a:t>Unlike a physical, hard copy book, it’s easy to share with groups of relatives, such as extended families, separated parents and relatives living overseas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How is the data kept safe?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8233" y="1721467"/>
            <a:ext cx="10277897" cy="2194918"/>
          </a:xfrm>
        </p:spPr>
        <p:txBody>
          <a:bodyPr>
            <a:noAutofit/>
          </a:bodyPr>
          <a:lstStyle/>
          <a:p>
            <a:pPr>
              <a:buFont typeface="Century Gothic" panose="020B0502020202020204" pitchFamily="34" charset="0"/>
              <a:buChar char="►"/>
            </a:pPr>
            <a:r>
              <a:rPr lang="en-GB" sz="2000" dirty="0">
                <a:solidFill>
                  <a:schemeClr val="tx1"/>
                </a:solidFill>
              </a:rPr>
              <a:t>A password is required to access Tapestry, remember the stronger the password you set, the more secure your account is</a:t>
            </a:r>
          </a:p>
          <a:p>
            <a:pPr>
              <a:buFont typeface="Century Gothic" panose="020B0502020202020204" pitchFamily="34" charset="0"/>
              <a:buChar char="►"/>
            </a:pPr>
            <a:r>
              <a:rPr lang="en-GB" sz="2000" dirty="0">
                <a:solidFill>
                  <a:schemeClr val="tx1"/>
                </a:solidFill>
              </a:rPr>
              <a:t>You are linked manually to your child/children and the group activities profile, so you can only view observations for them</a:t>
            </a:r>
          </a:p>
          <a:p>
            <a:r>
              <a:rPr lang="en-GB" sz="2000" dirty="0">
                <a:solidFill>
                  <a:schemeClr val="tx1"/>
                </a:solidFill>
              </a:rPr>
              <a:t>We don’t need to store any of the data entered onto Tapestry, they store it for us on secure cloud servers within the EU</a:t>
            </a:r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6" name="Picture 5" descr="A picture containing sitting, indoor, computer, table&#10;&#10;Description automatically generated">
            <a:extLst>
              <a:ext uri="{FF2B5EF4-FFF2-40B4-BE49-F238E27FC236}">
                <a16:creationId xmlns:a16="http://schemas.microsoft.com/office/drawing/2014/main" id="{ED005A14-D58D-416F-8BD0-2618C28A53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550" y="4095666"/>
            <a:ext cx="3526582" cy="23051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C6C6DF7-F4D2-450A-AACA-9EDA40CAD14B}"/>
              </a:ext>
            </a:extLst>
          </p:cNvPr>
          <p:cNvSpPr txBox="1"/>
          <p:nvPr/>
        </p:nvSpPr>
        <p:spPr>
          <a:xfrm>
            <a:off x="1348233" y="4293096"/>
            <a:ext cx="6577136" cy="2511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600" indent="-273600">
              <a:lnSpc>
                <a:spcPct val="70000"/>
              </a:lnSpc>
              <a:spcBef>
                <a:spcPts val="1800"/>
              </a:spcBef>
              <a:buFont typeface="Century Gothic" panose="020B0502020202020204" pitchFamily="34" charset="0"/>
              <a:buChar char="►"/>
            </a:pPr>
            <a:r>
              <a:rPr lang="en-GB" sz="2000" dirty="0"/>
              <a:t>Data is stored separately for each school</a:t>
            </a:r>
          </a:p>
          <a:p>
            <a:pPr marL="273600" indent="-273600">
              <a:lnSpc>
                <a:spcPct val="70000"/>
              </a:lnSpc>
              <a:spcBef>
                <a:spcPts val="1800"/>
              </a:spcBef>
              <a:buFont typeface="Century Gothic" panose="020B0502020202020204" pitchFamily="34" charset="0"/>
              <a:buChar char="►"/>
            </a:pPr>
            <a:r>
              <a:rPr lang="en-GB" sz="2000" dirty="0"/>
              <a:t>Tapestry’s developers and support personnel require our permission to access our Tapestry account</a:t>
            </a:r>
          </a:p>
          <a:p>
            <a:pPr marL="273600" indent="-273600">
              <a:lnSpc>
                <a:spcPct val="70000"/>
              </a:lnSpc>
              <a:spcBef>
                <a:spcPts val="1800"/>
              </a:spcBef>
              <a:buFont typeface="Century Gothic" panose="020B0502020202020204" pitchFamily="34" charset="0"/>
              <a:buChar char="►"/>
            </a:pPr>
            <a:r>
              <a:rPr lang="en-GB" sz="2000" dirty="0"/>
              <a:t>For more information about Tapestry security you can go on their website </a:t>
            </a:r>
            <a:r>
              <a:rPr lang="en-GB" sz="2000" dirty="0">
                <a:hlinkClick r:id="rId4"/>
              </a:rPr>
              <a:t>https://tapestry.info/security.html</a:t>
            </a:r>
            <a:endParaRPr lang="en-GB" sz="2000" dirty="0"/>
          </a:p>
          <a:p>
            <a:pPr marL="273600" indent="-273600">
              <a:lnSpc>
                <a:spcPct val="70000"/>
              </a:lnSpc>
              <a:spcBef>
                <a:spcPts val="1800"/>
              </a:spcBef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7060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Logging in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3892" y="1766887"/>
            <a:ext cx="6156174" cy="4772027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To login to Tapestry we will need to have an email address for you </a:t>
            </a:r>
          </a:p>
          <a:p>
            <a:r>
              <a:rPr lang="en-GB" dirty="0">
                <a:solidFill>
                  <a:schemeClr val="tx1"/>
                </a:solidFill>
              </a:rPr>
              <a:t>Once you activate your account you can then login using your email and password</a:t>
            </a:r>
          </a:p>
          <a:p>
            <a:r>
              <a:rPr lang="en-GB" dirty="0">
                <a:solidFill>
                  <a:schemeClr val="tx1"/>
                </a:solidFill>
              </a:rPr>
              <a:t>You can reset your password by email if you forget it </a:t>
            </a:r>
          </a:p>
          <a:p>
            <a:r>
              <a:rPr lang="en-GB" dirty="0">
                <a:solidFill>
                  <a:schemeClr val="tx1"/>
                </a:solidFill>
              </a:rPr>
              <a:t>Passwords are case sensitive</a:t>
            </a:r>
          </a:p>
          <a:p>
            <a:r>
              <a:rPr lang="en-GB" dirty="0">
                <a:solidFill>
                  <a:schemeClr val="tx1"/>
                </a:solidFill>
              </a:rPr>
              <a:t>Remember to set a strong password </a:t>
            </a:r>
          </a:p>
          <a:p>
            <a:r>
              <a:rPr lang="en-GB" dirty="0">
                <a:solidFill>
                  <a:schemeClr val="tx1"/>
                </a:solidFill>
              </a:rPr>
              <a:t>You can read this article for some guidance on how to set a strong and memorable password </a:t>
            </a:r>
            <a:r>
              <a:rPr lang="en-GB" dirty="0">
                <a:hlinkClick r:id="rId3"/>
              </a:rPr>
              <a:t>https://eyfs.info/forums/topic/47249-password-setting-advice/</a:t>
            </a:r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1F1C86-1F9D-425C-8366-D97ACCA35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7196" y="1764853"/>
            <a:ext cx="3834263" cy="295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35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Observations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884" y="1772816"/>
            <a:ext cx="6552728" cy="479717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When you login to your account you will be able to see any observations for your child that have been added to their journal </a:t>
            </a:r>
          </a:p>
          <a:p>
            <a:r>
              <a:rPr lang="en-GB" dirty="0">
                <a:solidFill>
                  <a:schemeClr val="tx1"/>
                </a:solidFill>
              </a:rPr>
              <a:t>You will be able to see any photos/videos/audio files/documents attached to the observation. For group observations, your child will only be visible if you have given your consent for other relatives to see photos/videos including your child</a:t>
            </a:r>
          </a:p>
          <a:p>
            <a:r>
              <a:rPr lang="en-GB" dirty="0">
                <a:solidFill>
                  <a:schemeClr val="tx1"/>
                </a:solidFill>
              </a:rPr>
              <a:t>Underneath the media you will see the notes, so the actual observation</a:t>
            </a:r>
          </a:p>
          <a:p>
            <a:r>
              <a:rPr lang="en-GB" dirty="0">
                <a:solidFill>
                  <a:schemeClr val="tx1"/>
                </a:solidFill>
              </a:rPr>
              <a:t>You will also be able to add comments and like the observation</a:t>
            </a:r>
          </a:p>
          <a:p>
            <a:r>
              <a:rPr lang="en-GB" dirty="0">
                <a:solidFill>
                  <a:schemeClr val="tx1"/>
                </a:solidFill>
              </a:rPr>
              <a:t>You can also add your own observations, of things you’ve done out of pre-school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EF915F-8E51-41EC-8030-103B7DD73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7541" y="1788091"/>
            <a:ext cx="3715682" cy="478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44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8" y="439551"/>
            <a:ext cx="9479956" cy="102076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Memos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4932038" cy="4267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Memos allow us to share messages with you such as reminders and newsletters </a:t>
            </a:r>
          </a:p>
          <a:p>
            <a:r>
              <a:rPr lang="en-GB" dirty="0">
                <a:solidFill>
                  <a:schemeClr val="tx1"/>
                </a:solidFill>
              </a:rPr>
              <a:t>They are separate to observations</a:t>
            </a:r>
          </a:p>
          <a:p>
            <a:r>
              <a:rPr lang="en-GB" dirty="0">
                <a:solidFill>
                  <a:schemeClr val="tx1"/>
                </a:solidFill>
              </a:rPr>
              <a:t>You will also be able to add comments and like memos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A295EB8-22DB-44A9-978C-BD991A6221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476" y="2024654"/>
            <a:ext cx="4984298" cy="37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17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8" y="439551"/>
            <a:ext cx="9479956" cy="102076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Activities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283" y="1775496"/>
            <a:ext cx="5185286" cy="4821856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chemeClr val="tx1"/>
                </a:solidFill>
              </a:rPr>
              <a:t>There are two sections in Activities: Planned Activities and Our Activities Collection</a:t>
            </a:r>
          </a:p>
          <a:p>
            <a:r>
              <a:rPr lang="en-GB" dirty="0">
                <a:solidFill>
                  <a:schemeClr val="tx1"/>
                </a:solidFill>
              </a:rPr>
              <a:t>Our Activities Collection – this is our setting’s bank of activity ideas, you can look through here for inspiration</a:t>
            </a:r>
          </a:p>
          <a:p>
            <a:r>
              <a:rPr lang="en-GB" dirty="0">
                <a:solidFill>
                  <a:schemeClr val="tx1"/>
                </a:solidFill>
              </a:rPr>
              <a:t>Planned Activities – these are activities we think it would be good for you to try at home, you can reply to planned activities with observations so they are linked</a:t>
            </a:r>
          </a:p>
          <a:p>
            <a:r>
              <a:rPr lang="en-GB" dirty="0">
                <a:solidFill>
                  <a:schemeClr val="tx1"/>
                </a:solidFill>
              </a:rPr>
              <a:t>you will also be able to comment on planned activities and activities in our collection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3FF8B00-E786-45BE-8403-2AE893429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80" y="1608867"/>
            <a:ext cx="4224306" cy="3110834"/>
          </a:xfrm>
          <a:prstGeom prst="rect">
            <a:avLst/>
          </a:prstGeom>
        </p:spPr>
      </p:pic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AB3DEDC-FD4C-484B-8461-F86400A21E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037" y="3986215"/>
            <a:ext cx="5338762" cy="26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82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E4775F-FD57-49F3-81C4-D1C3011C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number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773D99F-C3CB-45C9-827F-1417CD519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65C989-B1FA-431C-BAFC-870ED51A6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6414" y="124368"/>
            <a:ext cx="1322947" cy="132294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7908067-9632-46EE-9766-82CD4E6B4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8" y="439551"/>
            <a:ext cx="9479956" cy="1020762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Notifications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CBAA1EC-04C4-4126-827B-EBDE937A0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4932038" cy="42672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If you would like to receive notifications it’s possible to receive email notifications immediately, daily or weekly </a:t>
            </a:r>
          </a:p>
          <a:p>
            <a:r>
              <a:rPr lang="en-GB" dirty="0">
                <a:solidFill>
                  <a:schemeClr val="tx1"/>
                </a:solidFill>
              </a:rPr>
              <a:t>There are different notifications for things like new observations and observation comments </a:t>
            </a:r>
          </a:p>
          <a:p>
            <a:r>
              <a:rPr lang="en-GB" dirty="0">
                <a:solidFill>
                  <a:schemeClr val="tx1"/>
                </a:solidFill>
              </a:rPr>
              <a:t>On the new version of the app you can also receive push notifications  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E003ED-ADDC-4E70-8B3A-8FEB9A5DB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556" y="1775496"/>
            <a:ext cx="3673686" cy="27185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1B349A-3C33-4D17-9AD0-58DD021BA3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2524" y="4870102"/>
            <a:ext cx="4576042" cy="130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15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udent presentati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udent presentation" id="{61936DD2-5F1E-4CE5-AB4B-725D35FC9179}" vid="{60FEA300-D151-4B21-9955-901AC34D046A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7GrungeTex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6C8DAA4D68DC41B42A15DBADFB4AF7" ma:contentTypeVersion="13" ma:contentTypeDescription="Create a new document." ma:contentTypeScope="" ma:versionID="faac560a91bcf32eee3e4f751496ac9d">
  <xsd:schema xmlns:xsd="http://www.w3.org/2001/XMLSchema" xmlns:xs="http://www.w3.org/2001/XMLSchema" xmlns:p="http://schemas.microsoft.com/office/2006/metadata/properties" xmlns:ns3="1c75b86c-e37a-4f46-8469-d7ddc2722037" xmlns:ns4="ef76602e-f705-4b45-8aed-2e053ec6bf94" targetNamespace="http://schemas.microsoft.com/office/2006/metadata/properties" ma:root="true" ma:fieldsID="77db856b44ed000d16dde4f13bb2ff06" ns3:_="" ns4:_="">
    <xsd:import namespace="1c75b86c-e37a-4f46-8469-d7ddc2722037"/>
    <xsd:import namespace="ef76602e-f705-4b45-8aed-2e053ec6bf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5b86c-e37a-4f46-8469-d7ddc27220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76602e-f705-4b45-8aed-2e053ec6bf9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D82113-77C7-4BF4-85DF-6C9602B6F5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DC11489-4CEB-4C64-9D75-A3CCDE318582}">
  <ds:schemaRefs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1c75b86c-e37a-4f46-8469-d7ddc2722037"/>
    <ds:schemaRef ds:uri="http://schemas.openxmlformats.org/package/2006/metadata/core-properties"/>
    <ds:schemaRef ds:uri="http://schemas.microsoft.com/office/infopath/2007/PartnerControls"/>
    <ds:schemaRef ds:uri="ef76602e-f705-4b45-8aed-2e053ec6bf9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2EEA65-6297-4DA6-9F44-12549F3BC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75b86c-e37a-4f46-8469-d7ddc2722037"/>
    <ds:schemaRef ds:uri="ef76602e-f705-4b45-8aed-2e053ec6bf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scientific report presentation</Template>
  <TotalTime>0</TotalTime>
  <Words>890</Words>
  <Application>Microsoft Office PowerPoint</Application>
  <PresentationFormat>Custom</PresentationFormat>
  <Paragraphs>83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Student presentation</vt:lpstr>
      <vt:lpstr>Tapestry Online Learning Journal</vt:lpstr>
      <vt:lpstr>What is Tapestry? </vt:lpstr>
      <vt:lpstr>Why are we using Tapestry?</vt:lpstr>
      <vt:lpstr>How is the data kept safe?</vt:lpstr>
      <vt:lpstr>Logging in</vt:lpstr>
      <vt:lpstr>Observations</vt:lpstr>
      <vt:lpstr>Memos</vt:lpstr>
      <vt:lpstr>Activities</vt:lpstr>
      <vt:lpstr>Notifications</vt:lpstr>
      <vt:lpstr>Reports  </vt:lpstr>
      <vt:lpstr>Documents </vt:lpstr>
      <vt:lpstr>How will you get started?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2017-05-08T14:48:11Z</dcterms:created>
  <dcterms:modified xsi:type="dcterms:W3CDTF">2021-02-10T10:40:56Z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0x010100226C8DAA4D68DC41B42A15DBADFB4AF7</vt:lpwstr>
  </property>
  <property fmtid="{D5CDD505-2E9C-101B-9397-08002B2CF9AE}" pid="3" name="NXPowerLiteLastOptimized">
    <vt:lpwstr>797065</vt:lpwstr>
  </property>
  <property fmtid="{D5CDD505-2E9C-101B-9397-08002B2CF9AE}" pid="4" name="NXPowerLiteSettings">
    <vt:lpwstr>C7000400038000</vt:lpwstr>
  </property>
  <property fmtid="{D5CDD505-2E9C-101B-9397-08002B2CF9AE}" pid="5" name="NXPowerLiteVersion">
    <vt:lpwstr>S9.0.1</vt:lpwstr>
  </property>
  <property fmtid="{D5CDD505-2E9C-101B-9397-08002B2CF9AE}" pid="6" name="_TemplateID">
    <vt:lpwstr>TC034605859991</vt:lpwstr>
  </property>
</Properties>
</file>